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10287000" cx="18288000"/>
  <p:notesSz cx="6858000" cy="9144000"/>
  <p:embeddedFontLst>
    <p:embeddedFont>
      <p:font typeface="Lato"/>
      <p:bold r:id="rId16"/>
      <p:boldItalic r:id="rId17"/>
    </p:embeddedFont>
    <p:embeddedFont>
      <p:font typeface="Lato Black"/>
      <p:bold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0" roundtripDataSignature="AMtx7mgdcmKM2P9Q4Fjd9TNFkfo//nBe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9515729-3978-40D4-A516-EBEEA55203F2}">
  <a:tblStyle styleId="{89515729-3978-40D4-A516-EBEEA55203F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Lato-boldItalic.fntdata"/><Relationship Id="rId16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Black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Black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196294" y="2519082"/>
            <a:ext cx="12763710" cy="5963248"/>
            <a:chOff x="0" y="-9525"/>
            <a:chExt cx="17018279" cy="7950998"/>
          </a:xfrm>
        </p:grpSpPr>
        <p:sp>
          <p:nvSpPr>
            <p:cNvPr id="85" name="Google Shape;85;p1"/>
            <p:cNvSpPr txBox="1"/>
            <p:nvPr/>
          </p:nvSpPr>
          <p:spPr>
            <a:xfrm>
              <a:off x="0" y="-9525"/>
              <a:ext cx="17018279" cy="3960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605" u="none" cap="none" strike="noStrike">
                  <a:solidFill>
                    <a:srgbClr val="F6F3EE"/>
                  </a:solidFill>
                  <a:latin typeface="Lato Black"/>
                  <a:ea typeface="Lato Black"/>
                  <a:cs typeface="Lato Black"/>
                  <a:sym typeface="Lato Black"/>
                </a:rPr>
                <a:t>Contextualization/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605" u="none" cap="none" strike="noStrike">
                  <a:solidFill>
                    <a:srgbClr val="F6F3EE"/>
                  </a:solidFill>
                  <a:latin typeface="Lato Black"/>
                  <a:ea typeface="Lato Black"/>
                  <a:cs typeface="Lato Black"/>
                  <a:sym typeface="Lato Black"/>
                </a:rPr>
                <a:t>Check-in</a:t>
              </a:r>
              <a:endParaRPr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4440475"/>
              <a:ext cx="17018279" cy="8142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999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203" u="none" cap="none" strike="noStrike">
                  <a:solidFill>
                    <a:srgbClr val="F6F3EE"/>
                  </a:solidFill>
                  <a:latin typeface="Lato"/>
                  <a:ea typeface="Lato"/>
                  <a:cs typeface="Lato"/>
                  <a:sym typeface="Lato"/>
                </a:rPr>
                <a:t>PRESSURE SENSOR PATCH</a:t>
              </a:r>
              <a:endParaRPr/>
            </a:p>
          </p:txBody>
        </p:sp>
        <p:sp>
          <p:nvSpPr>
            <p:cNvPr id="87" name="Google Shape;87;p1"/>
            <p:cNvSpPr txBox="1"/>
            <p:nvPr/>
          </p:nvSpPr>
          <p:spPr>
            <a:xfrm>
              <a:off x="0" y="5787224"/>
              <a:ext cx="17018279" cy="21542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99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93" u="none" cap="none" strike="noStrike">
                  <a:solidFill>
                    <a:srgbClr val="F6F3EE"/>
                  </a:solidFill>
                  <a:latin typeface="Lato"/>
                  <a:ea typeface="Lato"/>
                  <a:cs typeface="Lato"/>
                  <a:sym typeface="Lato"/>
                </a:rPr>
                <a:t>sdmay25-12</a:t>
              </a:r>
              <a:endParaRPr/>
            </a:p>
            <a:p>
              <a:pPr indent="0" lvl="0" marL="0" marR="0" rtl="0" algn="ctr">
                <a:lnSpc>
                  <a:spcPct val="1399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93" u="none" cap="none" strike="noStrike">
                  <a:solidFill>
                    <a:srgbClr val="F6F3EE"/>
                  </a:solidFill>
                  <a:latin typeface="Lato"/>
                  <a:ea typeface="Lato"/>
                  <a:cs typeface="Lato"/>
                  <a:sym typeface="Lato"/>
                </a:rPr>
                <a:t>Advisor: Santosh Pandey</a:t>
              </a:r>
              <a:endParaRPr/>
            </a:p>
            <a:p>
              <a:pPr indent="0" lvl="0" marL="0" marR="0" rtl="0" algn="ctr">
                <a:lnSpc>
                  <a:spcPct val="1399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93" u="none" cap="none" strike="noStrike">
                  <a:solidFill>
                    <a:srgbClr val="F6F3EE"/>
                  </a:solidFill>
                  <a:latin typeface="Lato"/>
                  <a:ea typeface="Lato"/>
                  <a:cs typeface="Lato"/>
                  <a:sym typeface="Lato"/>
                </a:rPr>
                <a:t>Client: BAE Systems</a:t>
              </a:r>
              <a:endParaRPr/>
            </a:p>
          </p:txBody>
        </p:sp>
      </p:grpSp>
      <p:grpSp>
        <p:nvGrpSpPr>
          <p:cNvPr id="88" name="Google Shape;88;p1"/>
          <p:cNvGrpSpPr/>
          <p:nvPr/>
        </p:nvGrpSpPr>
        <p:grpSpPr>
          <a:xfrm>
            <a:off x="0" y="9285989"/>
            <a:ext cx="18393376" cy="1188097"/>
            <a:chOff x="0" y="-38100"/>
            <a:chExt cx="4844346" cy="312914"/>
          </a:xfrm>
        </p:grpSpPr>
        <p:sp>
          <p:nvSpPr>
            <p:cNvPr id="89" name="Google Shape;89;p1"/>
            <p:cNvSpPr/>
            <p:nvPr/>
          </p:nvSpPr>
          <p:spPr>
            <a:xfrm>
              <a:off x="0" y="0"/>
              <a:ext cx="4844346" cy="274814"/>
            </a:xfrm>
            <a:custGeom>
              <a:rect b="b" l="l" r="r" t="t"/>
              <a:pathLst>
                <a:path extrusionOk="0" h="274814" w="4844346">
                  <a:moveTo>
                    <a:pt x="0" y="0"/>
                  </a:moveTo>
                  <a:lnTo>
                    <a:pt x="4844346" y="0"/>
                  </a:lnTo>
                  <a:lnTo>
                    <a:pt x="4844346" y="274814"/>
                  </a:lnTo>
                  <a:lnTo>
                    <a:pt x="0" y="274814"/>
                  </a:lnTo>
                  <a:close/>
                </a:path>
              </a:pathLst>
            </a:custGeom>
            <a:solidFill>
              <a:srgbClr val="A84931"/>
            </a:solidFill>
            <a:ln>
              <a:noFill/>
            </a:ln>
          </p:spPr>
        </p:sp>
        <p:sp>
          <p:nvSpPr>
            <p:cNvPr id="90" name="Google Shape;90;p1"/>
            <p:cNvSpPr txBox="1"/>
            <p:nvPr/>
          </p:nvSpPr>
          <p:spPr>
            <a:xfrm>
              <a:off x="0" y="-38100"/>
              <a:ext cx="4844346" cy="3129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1" name="Google Shape;91;p1"/>
          <p:cNvCxnSpPr/>
          <p:nvPr/>
        </p:nvCxnSpPr>
        <p:spPr>
          <a:xfrm flipH="1" rot="10800000">
            <a:off x="0" y="9952367"/>
            <a:ext cx="18393376" cy="334633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2" name="Google Shape;92;p1"/>
          <p:cNvCxnSpPr/>
          <p:nvPr/>
        </p:nvCxnSpPr>
        <p:spPr>
          <a:xfrm flipH="1" rot="10800000">
            <a:off x="-105722" y="9277347"/>
            <a:ext cx="18393376" cy="334633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3" name="Google Shape;93;p1"/>
          <p:cNvCxnSpPr/>
          <p:nvPr/>
        </p:nvCxnSpPr>
        <p:spPr>
          <a:xfrm flipH="1" rot="10800000">
            <a:off x="347" y="9598688"/>
            <a:ext cx="18393376" cy="334633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4" name="Google Shape;94;p1"/>
          <p:cNvGrpSpPr/>
          <p:nvPr/>
        </p:nvGrpSpPr>
        <p:grpSpPr>
          <a:xfrm>
            <a:off x="783936" y="6844837"/>
            <a:ext cx="3376209" cy="3694893"/>
            <a:chOff x="0" y="0"/>
            <a:chExt cx="4501612" cy="4926524"/>
          </a:xfrm>
        </p:grpSpPr>
        <p:sp>
          <p:nvSpPr>
            <p:cNvPr id="95" name="Google Shape;95;p1"/>
            <p:cNvSpPr/>
            <p:nvPr/>
          </p:nvSpPr>
          <p:spPr>
            <a:xfrm>
              <a:off x="0" y="0"/>
              <a:ext cx="4501612" cy="4926524"/>
            </a:xfrm>
            <a:custGeom>
              <a:rect b="b" l="l" r="r" t="t"/>
              <a:pathLst>
                <a:path extrusionOk="0" h="4926524" w="4501612">
                  <a:moveTo>
                    <a:pt x="0" y="0"/>
                  </a:moveTo>
                  <a:lnTo>
                    <a:pt x="4501612" y="0"/>
                  </a:lnTo>
                  <a:lnTo>
                    <a:pt x="4501612" y="4926524"/>
                  </a:lnTo>
                  <a:lnTo>
                    <a:pt x="0" y="49265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6" name="Google Shape;96;p1"/>
            <p:cNvSpPr/>
            <p:nvPr/>
          </p:nvSpPr>
          <p:spPr>
            <a:xfrm rot="1642719">
              <a:off x="1517435" y="415905"/>
              <a:ext cx="2097720" cy="1186166"/>
            </a:xfrm>
            <a:custGeom>
              <a:rect b="b" l="l" r="r" t="t"/>
              <a:pathLst>
                <a:path extrusionOk="0" h="1186166" w="2097720">
                  <a:moveTo>
                    <a:pt x="0" y="0"/>
                  </a:moveTo>
                  <a:lnTo>
                    <a:pt x="2097721" y="0"/>
                  </a:lnTo>
                  <a:lnTo>
                    <a:pt x="2097721" y="1186166"/>
                  </a:lnTo>
                  <a:lnTo>
                    <a:pt x="0" y="11861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97" name="Google Shape;97;p1"/>
          <p:cNvSpPr/>
          <p:nvPr/>
        </p:nvSpPr>
        <p:spPr>
          <a:xfrm flipH="1">
            <a:off x="13345406" y="6424931"/>
            <a:ext cx="4077393" cy="4114800"/>
          </a:xfrm>
          <a:custGeom>
            <a:rect b="b" l="l" r="r" t="t"/>
            <a:pathLst>
              <a:path extrusionOk="0" h="4114800" w="4077393">
                <a:moveTo>
                  <a:pt x="4077393" y="0"/>
                </a:moveTo>
                <a:lnTo>
                  <a:pt x="0" y="0"/>
                </a:lnTo>
                <a:lnTo>
                  <a:pt x="0" y="4114800"/>
                </a:lnTo>
                <a:lnTo>
                  <a:pt x="4077393" y="4114800"/>
                </a:lnTo>
                <a:lnTo>
                  <a:pt x="4077393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1"/>
          <p:cNvSpPr/>
          <p:nvPr/>
        </p:nvSpPr>
        <p:spPr>
          <a:xfrm>
            <a:off x="3615440" y="6205868"/>
            <a:ext cx="1997193" cy="1964738"/>
          </a:xfrm>
          <a:custGeom>
            <a:rect b="b" l="l" r="r" t="t"/>
            <a:pathLst>
              <a:path extrusionOk="0" h="1964738" w="1997193">
                <a:moveTo>
                  <a:pt x="0" y="0"/>
                </a:moveTo>
                <a:lnTo>
                  <a:pt x="1997192" y="0"/>
                </a:lnTo>
                <a:lnTo>
                  <a:pt x="1997192" y="1964738"/>
                </a:lnTo>
                <a:lnTo>
                  <a:pt x="0" y="1964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1"/>
          <p:cNvSpPr/>
          <p:nvPr/>
        </p:nvSpPr>
        <p:spPr>
          <a:xfrm>
            <a:off x="134793" y="5764574"/>
            <a:ext cx="1836142" cy="1080263"/>
          </a:xfrm>
          <a:custGeom>
            <a:rect b="b" l="l" r="r" t="t"/>
            <a:pathLst>
              <a:path extrusionOk="0" h="1080263" w="1836142">
                <a:moveTo>
                  <a:pt x="0" y="0"/>
                </a:moveTo>
                <a:lnTo>
                  <a:pt x="1836142" y="0"/>
                </a:lnTo>
                <a:lnTo>
                  <a:pt x="1836142" y="1080263"/>
                </a:lnTo>
                <a:lnTo>
                  <a:pt x="0" y="10802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0" name="Google Shape;100;p1"/>
          <p:cNvSpPr txBox="1"/>
          <p:nvPr/>
        </p:nvSpPr>
        <p:spPr>
          <a:xfrm>
            <a:off x="6369775" y="1289150"/>
            <a:ext cx="5279589" cy="887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199" u="none" cap="none" strike="noStrike">
                <a:solidFill>
                  <a:srgbClr val="F6F3EE"/>
                </a:solidFill>
                <a:latin typeface="Arial"/>
                <a:ea typeface="Arial"/>
                <a:cs typeface="Arial"/>
                <a:sym typeface="Arial"/>
              </a:rPr>
              <a:t>Lightning Talk 6: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/>
        </p:nvSpPr>
        <p:spPr>
          <a:xfrm>
            <a:off x="3084582" y="708823"/>
            <a:ext cx="12118836" cy="1285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Project Overview</a:t>
            </a:r>
            <a:endParaRPr/>
          </a:p>
        </p:txBody>
      </p:sp>
      <p:grpSp>
        <p:nvGrpSpPr>
          <p:cNvPr id="106" name="Google Shape;106;p2"/>
          <p:cNvGrpSpPr/>
          <p:nvPr/>
        </p:nvGrpSpPr>
        <p:grpSpPr>
          <a:xfrm>
            <a:off x="-18231" y="2722659"/>
            <a:ext cx="4508934" cy="6856144"/>
            <a:chOff x="0" y="-38100"/>
            <a:chExt cx="1472988" cy="2239780"/>
          </a:xfrm>
        </p:grpSpPr>
        <p:sp>
          <p:nvSpPr>
            <p:cNvPr id="107" name="Google Shape;107;p2"/>
            <p:cNvSpPr/>
            <p:nvPr/>
          </p:nvSpPr>
          <p:spPr>
            <a:xfrm>
              <a:off x="0" y="0"/>
              <a:ext cx="1472988" cy="2201680"/>
            </a:xfrm>
            <a:custGeom>
              <a:rect b="b" l="l" r="r" t="t"/>
              <a:pathLst>
                <a:path extrusionOk="0" h="2201680" w="1472988">
                  <a:moveTo>
                    <a:pt x="0" y="0"/>
                  </a:moveTo>
                  <a:lnTo>
                    <a:pt x="1472988" y="0"/>
                  </a:lnTo>
                  <a:lnTo>
                    <a:pt x="1472988" y="2201680"/>
                  </a:lnTo>
                  <a:lnTo>
                    <a:pt x="0" y="2201680"/>
                  </a:lnTo>
                  <a:close/>
                </a:path>
              </a:pathLst>
            </a:custGeom>
            <a:solidFill>
              <a:srgbClr val="544541"/>
            </a:solidFill>
            <a:ln>
              <a:noFill/>
            </a:ln>
          </p:spPr>
        </p:sp>
        <p:sp>
          <p:nvSpPr>
            <p:cNvPr id="108" name="Google Shape;108;p2"/>
            <p:cNvSpPr txBox="1"/>
            <p:nvPr/>
          </p:nvSpPr>
          <p:spPr>
            <a:xfrm>
              <a:off x="0" y="-38100"/>
              <a:ext cx="1472988" cy="2239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950" lIns="40950" spcFirstLastPara="1" rIns="40950" wrap="square" tIns="4095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2"/>
          <p:cNvSpPr txBox="1"/>
          <p:nvPr/>
        </p:nvSpPr>
        <p:spPr>
          <a:xfrm>
            <a:off x="978055" y="3281784"/>
            <a:ext cx="2516362" cy="714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19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Goal</a:t>
            </a:r>
            <a:endParaRPr/>
          </a:p>
        </p:txBody>
      </p:sp>
      <p:sp>
        <p:nvSpPr>
          <p:cNvPr id="110" name="Google Shape;110;p2"/>
          <p:cNvSpPr txBox="1"/>
          <p:nvPr/>
        </p:nvSpPr>
        <p:spPr>
          <a:xfrm>
            <a:off x="522880" y="4947385"/>
            <a:ext cx="3426711" cy="31915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Develop a pressure sensor patch for adaptive sports athletes to monitor pressure levels and prevent pressure sores.</a:t>
            </a:r>
            <a:endParaRPr/>
          </a:p>
        </p:txBody>
      </p:sp>
      <p:grpSp>
        <p:nvGrpSpPr>
          <p:cNvPr id="111" name="Google Shape;111;p2"/>
          <p:cNvGrpSpPr/>
          <p:nvPr/>
        </p:nvGrpSpPr>
        <p:grpSpPr>
          <a:xfrm>
            <a:off x="4587766" y="2722659"/>
            <a:ext cx="4508934" cy="6856144"/>
            <a:chOff x="0" y="-38100"/>
            <a:chExt cx="1472988" cy="2239780"/>
          </a:xfrm>
        </p:grpSpPr>
        <p:sp>
          <p:nvSpPr>
            <p:cNvPr id="112" name="Google Shape;112;p2"/>
            <p:cNvSpPr/>
            <p:nvPr/>
          </p:nvSpPr>
          <p:spPr>
            <a:xfrm>
              <a:off x="0" y="0"/>
              <a:ext cx="1472988" cy="2201680"/>
            </a:xfrm>
            <a:custGeom>
              <a:rect b="b" l="l" r="r" t="t"/>
              <a:pathLst>
                <a:path extrusionOk="0" h="2201680" w="1472988">
                  <a:moveTo>
                    <a:pt x="0" y="0"/>
                  </a:moveTo>
                  <a:lnTo>
                    <a:pt x="1472988" y="0"/>
                  </a:lnTo>
                  <a:lnTo>
                    <a:pt x="1472988" y="2201680"/>
                  </a:lnTo>
                  <a:lnTo>
                    <a:pt x="0" y="2201680"/>
                  </a:lnTo>
                  <a:close/>
                </a:path>
              </a:pathLst>
            </a:custGeom>
            <a:solidFill>
              <a:srgbClr val="EBD469"/>
            </a:solidFill>
            <a:ln>
              <a:noFill/>
            </a:ln>
          </p:spPr>
        </p:sp>
        <p:sp>
          <p:nvSpPr>
            <p:cNvPr id="113" name="Google Shape;113;p2"/>
            <p:cNvSpPr txBox="1"/>
            <p:nvPr/>
          </p:nvSpPr>
          <p:spPr>
            <a:xfrm>
              <a:off x="0" y="-38100"/>
              <a:ext cx="1472988" cy="2239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950" lIns="40950" spcFirstLastPara="1" rIns="40950" wrap="square" tIns="4095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" name="Google Shape;114;p2"/>
          <p:cNvSpPr txBox="1"/>
          <p:nvPr/>
        </p:nvSpPr>
        <p:spPr>
          <a:xfrm>
            <a:off x="5584052" y="3026509"/>
            <a:ext cx="2516362" cy="14594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Target Users</a:t>
            </a:r>
            <a:endParaRPr/>
          </a:p>
        </p:txBody>
      </p:sp>
      <p:sp>
        <p:nvSpPr>
          <p:cNvPr id="115" name="Google Shape;115;p2"/>
          <p:cNvSpPr txBox="1"/>
          <p:nvPr/>
        </p:nvSpPr>
        <p:spPr>
          <a:xfrm>
            <a:off x="5128878" y="4947385"/>
            <a:ext cx="3426711" cy="1362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Athletes with traumatic injuries at risk of pressure sores</a:t>
            </a:r>
            <a:endParaRPr/>
          </a:p>
        </p:txBody>
      </p:sp>
      <p:grpSp>
        <p:nvGrpSpPr>
          <p:cNvPr id="116" name="Google Shape;116;p2"/>
          <p:cNvGrpSpPr/>
          <p:nvPr/>
        </p:nvGrpSpPr>
        <p:grpSpPr>
          <a:xfrm>
            <a:off x="9175533" y="2722659"/>
            <a:ext cx="4508934" cy="6856144"/>
            <a:chOff x="0" y="-38100"/>
            <a:chExt cx="1472988" cy="2239780"/>
          </a:xfrm>
        </p:grpSpPr>
        <p:sp>
          <p:nvSpPr>
            <p:cNvPr id="117" name="Google Shape;117;p2"/>
            <p:cNvSpPr/>
            <p:nvPr/>
          </p:nvSpPr>
          <p:spPr>
            <a:xfrm>
              <a:off x="0" y="0"/>
              <a:ext cx="1472988" cy="2201680"/>
            </a:xfrm>
            <a:custGeom>
              <a:rect b="b" l="l" r="r" t="t"/>
              <a:pathLst>
                <a:path extrusionOk="0" h="2201680" w="1472988">
                  <a:moveTo>
                    <a:pt x="0" y="0"/>
                  </a:moveTo>
                  <a:lnTo>
                    <a:pt x="1472988" y="0"/>
                  </a:lnTo>
                  <a:lnTo>
                    <a:pt x="1472988" y="2201680"/>
                  </a:lnTo>
                  <a:lnTo>
                    <a:pt x="0" y="2201680"/>
                  </a:lnTo>
                  <a:close/>
                </a:path>
              </a:pathLst>
            </a:custGeom>
            <a:solidFill>
              <a:srgbClr val="544541"/>
            </a:solidFill>
            <a:ln>
              <a:noFill/>
            </a:ln>
          </p:spPr>
        </p:sp>
        <p:sp>
          <p:nvSpPr>
            <p:cNvPr id="118" name="Google Shape;118;p2"/>
            <p:cNvSpPr txBox="1"/>
            <p:nvPr/>
          </p:nvSpPr>
          <p:spPr>
            <a:xfrm>
              <a:off x="0" y="-38100"/>
              <a:ext cx="1472988" cy="2239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950" lIns="40950" spcFirstLastPara="1" rIns="40950" wrap="square" tIns="4095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9468434" y="2909345"/>
            <a:ext cx="3923131" cy="14594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19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Design Summary</a:t>
            </a:r>
            <a:endParaRPr/>
          </a:p>
        </p:txBody>
      </p:sp>
      <p:sp>
        <p:nvSpPr>
          <p:cNvPr id="120" name="Google Shape;120;p2"/>
          <p:cNvSpPr txBox="1"/>
          <p:nvPr/>
        </p:nvSpPr>
        <p:spPr>
          <a:xfrm>
            <a:off x="9406280" y="4642048"/>
            <a:ext cx="4063200" cy="45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34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Our system includes a mat with arrays of pressure load cells, a microcontroller for data processing, and an Android app that currently connects via WiFi (WebSocket) for the prototype, with plans to use Bluetooth in the final product.</a:t>
            </a:r>
            <a:endParaRPr/>
          </a:p>
        </p:txBody>
      </p:sp>
      <p:grpSp>
        <p:nvGrpSpPr>
          <p:cNvPr id="121" name="Google Shape;121;p2"/>
          <p:cNvGrpSpPr/>
          <p:nvPr/>
        </p:nvGrpSpPr>
        <p:grpSpPr>
          <a:xfrm>
            <a:off x="13779066" y="2722659"/>
            <a:ext cx="4508934" cy="6856144"/>
            <a:chOff x="0" y="-38100"/>
            <a:chExt cx="1472988" cy="2239780"/>
          </a:xfrm>
        </p:grpSpPr>
        <p:sp>
          <p:nvSpPr>
            <p:cNvPr id="122" name="Google Shape;122;p2"/>
            <p:cNvSpPr/>
            <p:nvPr/>
          </p:nvSpPr>
          <p:spPr>
            <a:xfrm>
              <a:off x="0" y="0"/>
              <a:ext cx="1472988" cy="2201680"/>
            </a:xfrm>
            <a:custGeom>
              <a:rect b="b" l="l" r="r" t="t"/>
              <a:pathLst>
                <a:path extrusionOk="0" h="2201680" w="1472988">
                  <a:moveTo>
                    <a:pt x="0" y="0"/>
                  </a:moveTo>
                  <a:lnTo>
                    <a:pt x="1472988" y="0"/>
                  </a:lnTo>
                  <a:lnTo>
                    <a:pt x="1472988" y="2201680"/>
                  </a:lnTo>
                  <a:lnTo>
                    <a:pt x="0" y="2201680"/>
                  </a:lnTo>
                  <a:close/>
                </a:path>
              </a:pathLst>
            </a:custGeom>
            <a:solidFill>
              <a:srgbClr val="EBD469"/>
            </a:solidFill>
            <a:ln>
              <a:noFill/>
            </a:ln>
          </p:spPr>
        </p:sp>
        <p:sp>
          <p:nvSpPr>
            <p:cNvPr id="123" name="Google Shape;123;p2"/>
            <p:cNvSpPr txBox="1"/>
            <p:nvPr/>
          </p:nvSpPr>
          <p:spPr>
            <a:xfrm>
              <a:off x="0" y="-38100"/>
              <a:ext cx="1472988" cy="2239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950" lIns="40950" spcFirstLastPara="1" rIns="40950" wrap="square" tIns="4095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2"/>
          <p:cNvSpPr txBox="1"/>
          <p:nvPr/>
        </p:nvSpPr>
        <p:spPr>
          <a:xfrm>
            <a:off x="14229909" y="3079751"/>
            <a:ext cx="3607247" cy="14594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Current Status</a:t>
            </a:r>
            <a:endParaRPr/>
          </a:p>
        </p:txBody>
      </p:sp>
      <p:sp>
        <p:nvSpPr>
          <p:cNvPr id="125" name="Google Shape;125;p2"/>
          <p:cNvSpPr txBox="1"/>
          <p:nvPr/>
        </p:nvSpPr>
        <p:spPr>
          <a:xfrm>
            <a:off x="14303592" y="4947385"/>
            <a:ext cx="3426711" cy="3648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Developed initial wireframes for the app and working on WiFi-based data transmission from the mat to the Android app using WebSocket.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3"/>
          <p:cNvGrpSpPr/>
          <p:nvPr/>
        </p:nvGrpSpPr>
        <p:grpSpPr>
          <a:xfrm>
            <a:off x="245124" y="2472412"/>
            <a:ext cx="10914137" cy="6785888"/>
            <a:chOff x="0" y="-187429"/>
            <a:chExt cx="14552183" cy="9047851"/>
          </a:xfrm>
        </p:grpSpPr>
        <p:grpSp>
          <p:nvGrpSpPr>
            <p:cNvPr id="131" name="Google Shape;131;p3"/>
            <p:cNvGrpSpPr/>
            <p:nvPr/>
          </p:nvGrpSpPr>
          <p:grpSpPr>
            <a:xfrm>
              <a:off x="0" y="0"/>
              <a:ext cx="2820957" cy="2715571"/>
              <a:chOff x="0" y="0"/>
              <a:chExt cx="824738" cy="793927"/>
            </a:xfrm>
          </p:grpSpPr>
          <p:sp>
            <p:nvSpPr>
              <p:cNvPr id="132" name="Google Shape;132;p3"/>
              <p:cNvSpPr/>
              <p:nvPr/>
            </p:nvSpPr>
            <p:spPr>
              <a:xfrm>
                <a:off x="0" y="0"/>
                <a:ext cx="824738" cy="793927"/>
              </a:xfrm>
              <a:custGeom>
                <a:rect b="b" l="l" r="r" t="t"/>
                <a:pathLst>
                  <a:path extrusionOk="0" h="793927" w="824738">
                    <a:moveTo>
                      <a:pt x="412369" y="0"/>
                    </a:moveTo>
                    <a:lnTo>
                      <a:pt x="473246" y="85528"/>
                    </a:lnTo>
                    <a:lnTo>
                      <a:pt x="561972" y="27036"/>
                    </a:lnTo>
                    <a:lnTo>
                      <a:pt x="586780" y="128049"/>
                    </a:lnTo>
                    <a:lnTo>
                      <a:pt x="691370" y="104494"/>
                    </a:lnTo>
                    <a:lnTo>
                      <a:pt x="676759" y="207350"/>
                    </a:lnTo>
                    <a:lnTo>
                      <a:pt x="783087" y="221911"/>
                    </a:lnTo>
                    <a:lnTo>
                      <a:pt x="731029" y="312718"/>
                    </a:lnTo>
                    <a:lnTo>
                      <a:pt x="824738" y="363430"/>
                    </a:lnTo>
                    <a:lnTo>
                      <a:pt x="742264" y="429925"/>
                    </a:lnTo>
                    <a:lnTo>
                      <a:pt x="810695" y="509939"/>
                    </a:lnTo>
                    <a:lnTo>
                      <a:pt x="708943" y="543141"/>
                    </a:lnTo>
                    <a:lnTo>
                      <a:pt x="742857" y="641650"/>
                    </a:lnTo>
                    <a:lnTo>
                      <a:pt x="635570" y="637074"/>
                    </a:lnTo>
                    <a:lnTo>
                      <a:pt x="630383" y="740774"/>
                    </a:lnTo>
                    <a:lnTo>
                      <a:pt x="532051" y="699040"/>
                    </a:lnTo>
                    <a:lnTo>
                      <a:pt x="488466" y="793927"/>
                    </a:lnTo>
                    <a:lnTo>
                      <a:pt x="412369" y="720669"/>
                    </a:lnTo>
                    <a:lnTo>
                      <a:pt x="336271" y="793927"/>
                    </a:lnTo>
                    <a:lnTo>
                      <a:pt x="292686" y="699040"/>
                    </a:lnTo>
                    <a:lnTo>
                      <a:pt x="194355" y="740774"/>
                    </a:lnTo>
                    <a:lnTo>
                      <a:pt x="189168" y="637074"/>
                    </a:lnTo>
                    <a:lnTo>
                      <a:pt x="81882" y="641650"/>
                    </a:lnTo>
                    <a:lnTo>
                      <a:pt x="115794" y="543141"/>
                    </a:lnTo>
                    <a:lnTo>
                      <a:pt x="14043" y="509939"/>
                    </a:lnTo>
                    <a:lnTo>
                      <a:pt x="82474" y="429925"/>
                    </a:lnTo>
                    <a:lnTo>
                      <a:pt x="0" y="363430"/>
                    </a:lnTo>
                    <a:lnTo>
                      <a:pt x="93708" y="312718"/>
                    </a:lnTo>
                    <a:lnTo>
                      <a:pt x="41650" y="221911"/>
                    </a:lnTo>
                    <a:lnTo>
                      <a:pt x="147979" y="207350"/>
                    </a:lnTo>
                    <a:lnTo>
                      <a:pt x="133368" y="104494"/>
                    </a:lnTo>
                    <a:lnTo>
                      <a:pt x="237957" y="128049"/>
                    </a:lnTo>
                    <a:lnTo>
                      <a:pt x="262765" y="27036"/>
                    </a:lnTo>
                    <a:lnTo>
                      <a:pt x="351492" y="85528"/>
                    </a:lnTo>
                    <a:lnTo>
                      <a:pt x="412369" y="0"/>
                    </a:lnTo>
                    <a:close/>
                  </a:path>
                </a:pathLst>
              </a:custGeom>
              <a:solidFill>
                <a:srgbClr val="EC6C4F"/>
              </a:solidFill>
              <a:ln>
                <a:noFill/>
              </a:ln>
            </p:spPr>
          </p:sp>
          <p:sp>
            <p:nvSpPr>
              <p:cNvPr id="133" name="Google Shape;133;p3"/>
              <p:cNvSpPr txBox="1"/>
              <p:nvPr/>
            </p:nvSpPr>
            <p:spPr>
              <a:xfrm>
                <a:off x="141752" y="88831"/>
                <a:ext cx="541234" cy="5686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2600" lIns="42600" spcFirstLastPara="1" rIns="42600" wrap="square" tIns="42600">
                <a:noAutofit/>
              </a:bodyPr>
              <a:lstStyle/>
              <a:p>
                <a:pPr indent="0" lvl="0" marL="0" marR="0" rtl="0" algn="ctr">
                  <a:lnSpc>
                    <a:spcPct val="14001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US" sz="2499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Step 1</a:t>
                </a:r>
                <a:endParaRPr/>
              </a:p>
            </p:txBody>
          </p:sp>
        </p:grpSp>
        <p:grpSp>
          <p:nvGrpSpPr>
            <p:cNvPr id="134" name="Google Shape;134;p3"/>
            <p:cNvGrpSpPr/>
            <p:nvPr/>
          </p:nvGrpSpPr>
          <p:grpSpPr>
            <a:xfrm>
              <a:off x="3194283" y="-187429"/>
              <a:ext cx="11357900" cy="2903000"/>
              <a:chOff x="0" y="-47625"/>
              <a:chExt cx="1739439" cy="444588"/>
            </a:xfrm>
          </p:grpSpPr>
          <p:sp>
            <p:nvSpPr>
              <p:cNvPr id="135" name="Google Shape;135;p3"/>
              <p:cNvSpPr/>
              <p:nvPr/>
            </p:nvSpPr>
            <p:spPr>
              <a:xfrm>
                <a:off x="0" y="0"/>
                <a:ext cx="1739439" cy="396963"/>
              </a:xfrm>
              <a:custGeom>
                <a:rect b="b" l="l" r="r" t="t"/>
                <a:pathLst>
                  <a:path extrusionOk="0" h="396963" w="1739439">
                    <a:moveTo>
                      <a:pt x="1536238" y="0"/>
                    </a:moveTo>
                    <a:lnTo>
                      <a:pt x="0" y="0"/>
                    </a:lnTo>
                    <a:lnTo>
                      <a:pt x="0" y="396963"/>
                    </a:lnTo>
                    <a:lnTo>
                      <a:pt x="1536238" y="396963"/>
                    </a:lnTo>
                    <a:lnTo>
                      <a:pt x="1739439" y="198482"/>
                    </a:lnTo>
                    <a:lnTo>
                      <a:pt x="1536238" y="0"/>
                    </a:lnTo>
                    <a:close/>
                  </a:path>
                </a:pathLst>
              </a:custGeom>
              <a:solidFill>
                <a:srgbClr val="F6F3EE"/>
              </a:solidFill>
              <a:ln>
                <a:noFill/>
              </a:ln>
            </p:spPr>
          </p:sp>
          <p:sp>
            <p:nvSpPr>
              <p:cNvPr id="136" name="Google Shape;136;p3"/>
              <p:cNvSpPr txBox="1"/>
              <p:nvPr/>
            </p:nvSpPr>
            <p:spPr>
              <a:xfrm>
                <a:off x="0" y="-47625"/>
                <a:ext cx="1625139" cy="444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2600" lIns="42600" spcFirstLastPara="1" rIns="42600" wrap="square" tIns="42600">
                <a:noAutofit/>
              </a:bodyPr>
              <a:lstStyle/>
              <a:p>
                <a:pPr indent="0" lvl="0" marL="0" marR="0" rtl="0" algn="ctr">
                  <a:lnSpc>
                    <a:spcPct val="14001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499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Setup</a:t>
                </a:r>
                <a:r>
                  <a:rPr b="0" i="0" lang="en-US" sz="2499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- User place the pressure mat on the recreational equipment (kayak seating, bike seat)</a:t>
                </a:r>
                <a:endParaRPr/>
              </a:p>
            </p:txBody>
          </p:sp>
        </p:grpSp>
        <p:grpSp>
          <p:nvGrpSpPr>
            <p:cNvPr id="137" name="Google Shape;137;p3"/>
            <p:cNvGrpSpPr/>
            <p:nvPr/>
          </p:nvGrpSpPr>
          <p:grpSpPr>
            <a:xfrm>
              <a:off x="0" y="3072999"/>
              <a:ext cx="2820957" cy="2715571"/>
              <a:chOff x="0" y="0"/>
              <a:chExt cx="824738" cy="793927"/>
            </a:xfrm>
          </p:grpSpPr>
          <p:sp>
            <p:nvSpPr>
              <p:cNvPr id="138" name="Google Shape;138;p3"/>
              <p:cNvSpPr/>
              <p:nvPr/>
            </p:nvSpPr>
            <p:spPr>
              <a:xfrm>
                <a:off x="0" y="0"/>
                <a:ext cx="824738" cy="793927"/>
              </a:xfrm>
              <a:custGeom>
                <a:rect b="b" l="l" r="r" t="t"/>
                <a:pathLst>
                  <a:path extrusionOk="0" h="793927" w="824738">
                    <a:moveTo>
                      <a:pt x="412369" y="0"/>
                    </a:moveTo>
                    <a:lnTo>
                      <a:pt x="473246" y="85528"/>
                    </a:lnTo>
                    <a:lnTo>
                      <a:pt x="561972" y="27036"/>
                    </a:lnTo>
                    <a:lnTo>
                      <a:pt x="586780" y="128049"/>
                    </a:lnTo>
                    <a:lnTo>
                      <a:pt x="691370" y="104494"/>
                    </a:lnTo>
                    <a:lnTo>
                      <a:pt x="676759" y="207350"/>
                    </a:lnTo>
                    <a:lnTo>
                      <a:pt x="783087" y="221911"/>
                    </a:lnTo>
                    <a:lnTo>
                      <a:pt x="731029" y="312718"/>
                    </a:lnTo>
                    <a:lnTo>
                      <a:pt x="824738" y="363430"/>
                    </a:lnTo>
                    <a:lnTo>
                      <a:pt x="742264" y="429925"/>
                    </a:lnTo>
                    <a:lnTo>
                      <a:pt x="810695" y="509939"/>
                    </a:lnTo>
                    <a:lnTo>
                      <a:pt x="708943" y="543141"/>
                    </a:lnTo>
                    <a:lnTo>
                      <a:pt x="742857" y="641650"/>
                    </a:lnTo>
                    <a:lnTo>
                      <a:pt x="635570" y="637074"/>
                    </a:lnTo>
                    <a:lnTo>
                      <a:pt x="630383" y="740774"/>
                    </a:lnTo>
                    <a:lnTo>
                      <a:pt x="532051" y="699040"/>
                    </a:lnTo>
                    <a:lnTo>
                      <a:pt x="488466" y="793927"/>
                    </a:lnTo>
                    <a:lnTo>
                      <a:pt x="412369" y="720669"/>
                    </a:lnTo>
                    <a:lnTo>
                      <a:pt x="336271" y="793927"/>
                    </a:lnTo>
                    <a:lnTo>
                      <a:pt x="292686" y="699040"/>
                    </a:lnTo>
                    <a:lnTo>
                      <a:pt x="194355" y="740774"/>
                    </a:lnTo>
                    <a:lnTo>
                      <a:pt x="189168" y="637074"/>
                    </a:lnTo>
                    <a:lnTo>
                      <a:pt x="81882" y="641650"/>
                    </a:lnTo>
                    <a:lnTo>
                      <a:pt x="115794" y="543141"/>
                    </a:lnTo>
                    <a:lnTo>
                      <a:pt x="14043" y="509939"/>
                    </a:lnTo>
                    <a:lnTo>
                      <a:pt x="82474" y="429925"/>
                    </a:lnTo>
                    <a:lnTo>
                      <a:pt x="0" y="363430"/>
                    </a:lnTo>
                    <a:lnTo>
                      <a:pt x="93708" y="312718"/>
                    </a:lnTo>
                    <a:lnTo>
                      <a:pt x="41650" y="221911"/>
                    </a:lnTo>
                    <a:lnTo>
                      <a:pt x="147979" y="207350"/>
                    </a:lnTo>
                    <a:lnTo>
                      <a:pt x="133368" y="104494"/>
                    </a:lnTo>
                    <a:lnTo>
                      <a:pt x="237957" y="128049"/>
                    </a:lnTo>
                    <a:lnTo>
                      <a:pt x="262765" y="27036"/>
                    </a:lnTo>
                    <a:lnTo>
                      <a:pt x="351492" y="85528"/>
                    </a:lnTo>
                    <a:lnTo>
                      <a:pt x="412369" y="0"/>
                    </a:lnTo>
                    <a:close/>
                  </a:path>
                </a:pathLst>
              </a:custGeom>
              <a:solidFill>
                <a:srgbClr val="EC6C4F"/>
              </a:solidFill>
              <a:ln>
                <a:noFill/>
              </a:ln>
            </p:spPr>
          </p:sp>
          <p:sp>
            <p:nvSpPr>
              <p:cNvPr id="139" name="Google Shape;139;p3"/>
              <p:cNvSpPr txBox="1"/>
              <p:nvPr/>
            </p:nvSpPr>
            <p:spPr>
              <a:xfrm>
                <a:off x="141752" y="88831"/>
                <a:ext cx="541234" cy="5686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2600" lIns="42600" spcFirstLastPara="1" rIns="42600" wrap="square" tIns="42600">
                <a:noAutofit/>
              </a:bodyPr>
              <a:lstStyle/>
              <a:p>
                <a:pPr indent="0" lvl="0" marL="0" marR="0" rtl="0" algn="ctr">
                  <a:lnSpc>
                    <a:spcPct val="14001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US" sz="2499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Step 2</a:t>
                </a:r>
                <a:endParaRPr/>
              </a:p>
            </p:txBody>
          </p:sp>
        </p:grpSp>
        <p:grpSp>
          <p:nvGrpSpPr>
            <p:cNvPr id="140" name="Google Shape;140;p3"/>
            <p:cNvGrpSpPr/>
            <p:nvPr/>
          </p:nvGrpSpPr>
          <p:grpSpPr>
            <a:xfrm>
              <a:off x="3194283" y="2885570"/>
              <a:ext cx="11357900" cy="2903000"/>
              <a:chOff x="0" y="-47625"/>
              <a:chExt cx="1739439" cy="444588"/>
            </a:xfrm>
          </p:grpSpPr>
          <p:sp>
            <p:nvSpPr>
              <p:cNvPr id="141" name="Google Shape;141;p3"/>
              <p:cNvSpPr/>
              <p:nvPr/>
            </p:nvSpPr>
            <p:spPr>
              <a:xfrm>
                <a:off x="0" y="0"/>
                <a:ext cx="1739439" cy="396963"/>
              </a:xfrm>
              <a:custGeom>
                <a:rect b="b" l="l" r="r" t="t"/>
                <a:pathLst>
                  <a:path extrusionOk="0" h="396963" w="1739439">
                    <a:moveTo>
                      <a:pt x="1536238" y="0"/>
                    </a:moveTo>
                    <a:lnTo>
                      <a:pt x="0" y="0"/>
                    </a:lnTo>
                    <a:lnTo>
                      <a:pt x="0" y="396963"/>
                    </a:lnTo>
                    <a:lnTo>
                      <a:pt x="1536238" y="396963"/>
                    </a:lnTo>
                    <a:lnTo>
                      <a:pt x="1739439" y="198482"/>
                    </a:lnTo>
                    <a:lnTo>
                      <a:pt x="1536238" y="0"/>
                    </a:lnTo>
                    <a:close/>
                  </a:path>
                </a:pathLst>
              </a:custGeom>
              <a:solidFill>
                <a:srgbClr val="F6F3EE"/>
              </a:solidFill>
              <a:ln>
                <a:noFill/>
              </a:ln>
            </p:spPr>
          </p:sp>
          <p:sp>
            <p:nvSpPr>
              <p:cNvPr id="142" name="Google Shape;142;p3"/>
              <p:cNvSpPr txBox="1"/>
              <p:nvPr/>
            </p:nvSpPr>
            <p:spPr>
              <a:xfrm>
                <a:off x="0" y="-47625"/>
                <a:ext cx="1625139" cy="444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2600" lIns="42600" spcFirstLastPara="1" rIns="42600" wrap="square" tIns="42600">
                <a:noAutofit/>
              </a:bodyPr>
              <a:lstStyle/>
              <a:p>
                <a:pPr indent="0" lvl="0" marL="0" marR="0" rtl="0" algn="ctr">
                  <a:lnSpc>
                    <a:spcPct val="14001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499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Real-Time Monitoring</a:t>
                </a:r>
                <a:r>
                  <a:rPr b="0" i="0" lang="en-US" sz="2499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- App displays live pressure reading received over WiFi (Bluetooth for Final Product)</a:t>
                </a:r>
                <a:endParaRPr/>
              </a:p>
            </p:txBody>
          </p:sp>
        </p:grpSp>
        <p:grpSp>
          <p:nvGrpSpPr>
            <p:cNvPr id="143" name="Google Shape;143;p3"/>
            <p:cNvGrpSpPr/>
            <p:nvPr/>
          </p:nvGrpSpPr>
          <p:grpSpPr>
            <a:xfrm>
              <a:off x="0" y="6144851"/>
              <a:ext cx="2820957" cy="2715571"/>
              <a:chOff x="0" y="0"/>
              <a:chExt cx="824738" cy="793927"/>
            </a:xfrm>
          </p:grpSpPr>
          <p:sp>
            <p:nvSpPr>
              <p:cNvPr id="144" name="Google Shape;144;p3"/>
              <p:cNvSpPr/>
              <p:nvPr/>
            </p:nvSpPr>
            <p:spPr>
              <a:xfrm>
                <a:off x="0" y="0"/>
                <a:ext cx="824738" cy="793927"/>
              </a:xfrm>
              <a:custGeom>
                <a:rect b="b" l="l" r="r" t="t"/>
                <a:pathLst>
                  <a:path extrusionOk="0" h="793927" w="824738">
                    <a:moveTo>
                      <a:pt x="412369" y="0"/>
                    </a:moveTo>
                    <a:lnTo>
                      <a:pt x="473246" y="85528"/>
                    </a:lnTo>
                    <a:lnTo>
                      <a:pt x="561972" y="27036"/>
                    </a:lnTo>
                    <a:lnTo>
                      <a:pt x="586780" y="128049"/>
                    </a:lnTo>
                    <a:lnTo>
                      <a:pt x="691370" y="104494"/>
                    </a:lnTo>
                    <a:lnTo>
                      <a:pt x="676759" y="207350"/>
                    </a:lnTo>
                    <a:lnTo>
                      <a:pt x="783087" y="221911"/>
                    </a:lnTo>
                    <a:lnTo>
                      <a:pt x="731029" y="312718"/>
                    </a:lnTo>
                    <a:lnTo>
                      <a:pt x="824738" y="363430"/>
                    </a:lnTo>
                    <a:lnTo>
                      <a:pt x="742264" y="429925"/>
                    </a:lnTo>
                    <a:lnTo>
                      <a:pt x="810695" y="509939"/>
                    </a:lnTo>
                    <a:lnTo>
                      <a:pt x="708943" y="543141"/>
                    </a:lnTo>
                    <a:lnTo>
                      <a:pt x="742857" y="641650"/>
                    </a:lnTo>
                    <a:lnTo>
                      <a:pt x="635570" y="637074"/>
                    </a:lnTo>
                    <a:lnTo>
                      <a:pt x="630383" y="740774"/>
                    </a:lnTo>
                    <a:lnTo>
                      <a:pt x="532051" y="699040"/>
                    </a:lnTo>
                    <a:lnTo>
                      <a:pt x="488466" y="793927"/>
                    </a:lnTo>
                    <a:lnTo>
                      <a:pt x="412369" y="720669"/>
                    </a:lnTo>
                    <a:lnTo>
                      <a:pt x="336271" y="793927"/>
                    </a:lnTo>
                    <a:lnTo>
                      <a:pt x="292686" y="699040"/>
                    </a:lnTo>
                    <a:lnTo>
                      <a:pt x="194355" y="740774"/>
                    </a:lnTo>
                    <a:lnTo>
                      <a:pt x="189168" y="637074"/>
                    </a:lnTo>
                    <a:lnTo>
                      <a:pt x="81882" y="641650"/>
                    </a:lnTo>
                    <a:lnTo>
                      <a:pt x="115794" y="543141"/>
                    </a:lnTo>
                    <a:lnTo>
                      <a:pt x="14043" y="509939"/>
                    </a:lnTo>
                    <a:lnTo>
                      <a:pt x="82474" y="429925"/>
                    </a:lnTo>
                    <a:lnTo>
                      <a:pt x="0" y="363430"/>
                    </a:lnTo>
                    <a:lnTo>
                      <a:pt x="93708" y="312718"/>
                    </a:lnTo>
                    <a:lnTo>
                      <a:pt x="41650" y="221911"/>
                    </a:lnTo>
                    <a:lnTo>
                      <a:pt x="147979" y="207350"/>
                    </a:lnTo>
                    <a:lnTo>
                      <a:pt x="133368" y="104494"/>
                    </a:lnTo>
                    <a:lnTo>
                      <a:pt x="237957" y="128049"/>
                    </a:lnTo>
                    <a:lnTo>
                      <a:pt x="262765" y="27036"/>
                    </a:lnTo>
                    <a:lnTo>
                      <a:pt x="351492" y="85528"/>
                    </a:lnTo>
                    <a:lnTo>
                      <a:pt x="412369" y="0"/>
                    </a:lnTo>
                    <a:close/>
                  </a:path>
                </a:pathLst>
              </a:custGeom>
              <a:solidFill>
                <a:srgbClr val="EC6C4F"/>
              </a:solidFill>
              <a:ln>
                <a:noFill/>
              </a:ln>
            </p:spPr>
          </p:sp>
          <p:sp>
            <p:nvSpPr>
              <p:cNvPr id="145" name="Google Shape;145;p3"/>
              <p:cNvSpPr txBox="1"/>
              <p:nvPr/>
            </p:nvSpPr>
            <p:spPr>
              <a:xfrm>
                <a:off x="141752" y="88831"/>
                <a:ext cx="541234" cy="5686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2600" lIns="42600" spcFirstLastPara="1" rIns="42600" wrap="square" tIns="42600">
                <a:noAutofit/>
              </a:bodyPr>
              <a:lstStyle/>
              <a:p>
                <a:pPr indent="0" lvl="0" marL="0" marR="0" rtl="0" algn="ctr">
                  <a:lnSpc>
                    <a:spcPct val="14001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US" sz="2499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Step 3</a:t>
                </a:r>
                <a:endParaRPr/>
              </a:p>
            </p:txBody>
          </p:sp>
        </p:grpSp>
        <p:grpSp>
          <p:nvGrpSpPr>
            <p:cNvPr id="146" name="Google Shape;146;p3"/>
            <p:cNvGrpSpPr/>
            <p:nvPr/>
          </p:nvGrpSpPr>
          <p:grpSpPr>
            <a:xfrm>
              <a:off x="3194283" y="5957422"/>
              <a:ext cx="11357900" cy="2903000"/>
              <a:chOff x="0" y="-47625"/>
              <a:chExt cx="1739439" cy="444588"/>
            </a:xfrm>
          </p:grpSpPr>
          <p:sp>
            <p:nvSpPr>
              <p:cNvPr id="147" name="Google Shape;147;p3"/>
              <p:cNvSpPr/>
              <p:nvPr/>
            </p:nvSpPr>
            <p:spPr>
              <a:xfrm>
                <a:off x="0" y="0"/>
                <a:ext cx="1739439" cy="396963"/>
              </a:xfrm>
              <a:custGeom>
                <a:rect b="b" l="l" r="r" t="t"/>
                <a:pathLst>
                  <a:path extrusionOk="0" h="396963" w="1739439">
                    <a:moveTo>
                      <a:pt x="1536238" y="0"/>
                    </a:moveTo>
                    <a:lnTo>
                      <a:pt x="0" y="0"/>
                    </a:lnTo>
                    <a:lnTo>
                      <a:pt x="0" y="396963"/>
                    </a:lnTo>
                    <a:lnTo>
                      <a:pt x="1536238" y="396963"/>
                    </a:lnTo>
                    <a:lnTo>
                      <a:pt x="1739439" y="198482"/>
                    </a:lnTo>
                    <a:lnTo>
                      <a:pt x="1536238" y="0"/>
                    </a:lnTo>
                    <a:close/>
                  </a:path>
                </a:pathLst>
              </a:custGeom>
              <a:solidFill>
                <a:srgbClr val="F6F3EE"/>
              </a:solidFill>
              <a:ln>
                <a:noFill/>
              </a:ln>
            </p:spPr>
          </p:sp>
          <p:sp>
            <p:nvSpPr>
              <p:cNvPr id="148" name="Google Shape;148;p3"/>
              <p:cNvSpPr txBox="1"/>
              <p:nvPr/>
            </p:nvSpPr>
            <p:spPr>
              <a:xfrm>
                <a:off x="0" y="-47625"/>
                <a:ext cx="1625139" cy="444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2600" lIns="42600" spcFirstLastPara="1" rIns="42600" wrap="square" tIns="42600">
                <a:noAutofit/>
              </a:bodyPr>
              <a:lstStyle/>
              <a:p>
                <a:pPr indent="0" lvl="0" marL="0" marR="0" rtl="0" algn="ctr">
                  <a:lnSpc>
                    <a:spcPct val="14001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499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Alert</a:t>
                </a:r>
                <a:r>
                  <a:rPr b="0" i="0" lang="en-US" sz="2499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- App notifies user/caregiver &amp; the mat vibrates/produce sound to adjust position if pressure exceeds a threshold.</a:t>
                </a:r>
                <a:endParaRPr/>
              </a:p>
            </p:txBody>
          </p:sp>
        </p:grpSp>
      </p:grpSp>
      <p:grpSp>
        <p:nvGrpSpPr>
          <p:cNvPr id="149" name="Google Shape;149;p3"/>
          <p:cNvGrpSpPr/>
          <p:nvPr/>
        </p:nvGrpSpPr>
        <p:grpSpPr>
          <a:xfrm>
            <a:off x="11569724" y="1214416"/>
            <a:ext cx="5689576" cy="8043884"/>
            <a:chOff x="0" y="-228600"/>
            <a:chExt cx="736600" cy="1041400"/>
          </a:xfrm>
        </p:grpSpPr>
        <p:sp>
          <p:nvSpPr>
            <p:cNvPr id="150" name="Google Shape;150;p3"/>
            <p:cNvSpPr/>
            <p:nvPr/>
          </p:nvSpPr>
          <p:spPr>
            <a:xfrm>
              <a:off x="0" y="0"/>
              <a:ext cx="736600" cy="812800"/>
            </a:xfrm>
            <a:custGeom>
              <a:rect b="b" l="l" r="r" t="t"/>
              <a:pathLst>
                <a:path extrusionOk="0" h="812800" w="736600">
                  <a:moveTo>
                    <a:pt x="736600" y="0"/>
                  </a:moveTo>
                  <a:lnTo>
                    <a:pt x="736600" y="812800"/>
                  </a:lnTo>
                  <a:lnTo>
                    <a:pt x="368300" y="685800"/>
                  </a:lnTo>
                  <a:lnTo>
                    <a:pt x="0" y="812800"/>
                  </a:lnTo>
                  <a:lnTo>
                    <a:pt x="0" y="0"/>
                  </a:lnTo>
                  <a:lnTo>
                    <a:pt x="736600" y="0"/>
                  </a:lnTo>
                  <a:close/>
                </a:path>
              </a:pathLst>
            </a:custGeom>
            <a:solidFill>
              <a:srgbClr val="970C10"/>
            </a:solidFill>
            <a:ln>
              <a:noFill/>
            </a:ln>
          </p:spPr>
        </p:sp>
        <p:sp>
          <p:nvSpPr>
            <p:cNvPr id="151" name="Google Shape;151;p3"/>
            <p:cNvSpPr txBox="1"/>
            <p:nvPr/>
          </p:nvSpPr>
          <p:spPr>
            <a:xfrm>
              <a:off x="0" y="-228600"/>
              <a:ext cx="7366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503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799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Reflection:</a:t>
              </a:r>
              <a:endParaRPr/>
            </a:p>
            <a:p>
              <a:pPr indent="0" lvl="0" marL="0" marR="0" rtl="0" algn="ctr">
                <a:lnSpc>
                  <a:spcPct val="20503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799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This journey emphasizes ease of use and unobtrusive support for users, aligning well with user needs for seamless pressure monitoring.</a:t>
              </a:r>
              <a:endParaRPr/>
            </a:p>
          </p:txBody>
        </p:sp>
      </p:grpSp>
      <p:sp>
        <p:nvSpPr>
          <p:cNvPr id="152" name="Google Shape;152;p3"/>
          <p:cNvSpPr txBox="1"/>
          <p:nvPr/>
        </p:nvSpPr>
        <p:spPr>
          <a:xfrm>
            <a:off x="1505154" y="622217"/>
            <a:ext cx="15582492" cy="1285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Artifact - Journey Map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Google Shape;157;p4"/>
          <p:cNvGraphicFramePr/>
          <p:nvPr/>
        </p:nvGraphicFramePr>
        <p:xfrm>
          <a:off x="686291" y="216720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{89515729-3978-40D4-A516-EBEEA55203F2}</a:tableStyleId>
              </a:tblPr>
              <a:tblGrid>
                <a:gridCol w="6984275"/>
                <a:gridCol w="9931125"/>
              </a:tblGrid>
              <a:tr h="1766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Pros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1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6949"/>
                    </a:solidFill>
                  </a:tcPr>
                </a:tc>
              </a:tr>
              <a:tr h="1766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Provides real-time feedback, reducing risk of pressure sores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F1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WiFi connection causes the used mobile app to be disconnected from the Internet. 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4E3"/>
                    </a:solidFill>
                  </a:tcPr>
                </a:tc>
              </a:tr>
              <a:tr h="1641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WiFi/WebSocket connection enable reliable data transfer to the app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F1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Battery usage may be higher with continuous WiFi communication.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4E3"/>
                    </a:solidFill>
                  </a:tcPr>
                </a:tc>
              </a:tr>
              <a:tr h="2219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Affordable compared to similar medical-grade solutions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F1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Mitigation:</a:t>
                      </a:r>
                      <a:r>
                        <a:rPr lang="en-US" sz="3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Exploring energy-saving modes for WiFi and planning for Bluetooth in the final product for improved portability and energy efficiency.</a:t>
                      </a:r>
                      <a:endParaRPr sz="1100" u="none" cap="none" strike="noStrike"/>
                    </a:p>
                  </a:txBody>
                  <a:tcPr marT="190500" marB="190500" marR="190500" marL="190500" anchor="ctr">
                    <a:lnL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D6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CF60"/>
                    </a:solidFill>
                  </a:tcPr>
                </a:tc>
              </a:tr>
            </a:tbl>
          </a:graphicData>
        </a:graphic>
      </p:graphicFrame>
      <p:sp>
        <p:nvSpPr>
          <p:cNvPr id="158" name="Google Shape;158;p4"/>
          <p:cNvSpPr txBox="1"/>
          <p:nvPr/>
        </p:nvSpPr>
        <p:spPr>
          <a:xfrm>
            <a:off x="1352754" y="560828"/>
            <a:ext cx="15582492" cy="1285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Artifact - Pros &amp; Cons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5"/>
          <p:cNvGrpSpPr/>
          <p:nvPr/>
        </p:nvGrpSpPr>
        <p:grpSpPr>
          <a:xfrm>
            <a:off x="1352752" y="3197136"/>
            <a:ext cx="16163669" cy="6270315"/>
            <a:chOff x="432069" y="-481771"/>
            <a:chExt cx="21551559" cy="8360420"/>
          </a:xfrm>
        </p:grpSpPr>
        <p:grpSp>
          <p:nvGrpSpPr>
            <p:cNvPr id="164" name="Google Shape;164;p5"/>
            <p:cNvGrpSpPr/>
            <p:nvPr/>
          </p:nvGrpSpPr>
          <p:grpSpPr>
            <a:xfrm>
              <a:off x="7552702" y="-154492"/>
              <a:ext cx="14430926" cy="3758156"/>
              <a:chOff x="0" y="-28501"/>
              <a:chExt cx="2662200" cy="693300"/>
            </a:xfrm>
          </p:grpSpPr>
          <p:sp>
            <p:nvSpPr>
              <p:cNvPr id="165" name="Google Shape;165;p5"/>
              <p:cNvSpPr/>
              <p:nvPr/>
            </p:nvSpPr>
            <p:spPr>
              <a:xfrm>
                <a:off x="0" y="0"/>
                <a:ext cx="2662200" cy="636297"/>
              </a:xfrm>
              <a:custGeom>
                <a:rect b="b" l="l" r="r" t="t"/>
                <a:pathLst>
                  <a:path extrusionOk="0" h="636297" w="2662200">
                    <a:moveTo>
                      <a:pt x="0" y="0"/>
                    </a:moveTo>
                    <a:lnTo>
                      <a:pt x="2459000" y="0"/>
                    </a:lnTo>
                    <a:lnTo>
                      <a:pt x="2662200" y="318148"/>
                    </a:lnTo>
                    <a:lnTo>
                      <a:pt x="2459000" y="636297"/>
                    </a:lnTo>
                    <a:lnTo>
                      <a:pt x="0" y="636297"/>
                    </a:lnTo>
                    <a:lnTo>
                      <a:pt x="203200" y="318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64640"/>
              </a:solidFill>
              <a:ln>
                <a:noFill/>
              </a:ln>
            </p:spPr>
          </p:sp>
          <p:sp>
            <p:nvSpPr>
              <p:cNvPr id="166" name="Google Shape;166;p5"/>
              <p:cNvSpPr txBox="1"/>
              <p:nvPr/>
            </p:nvSpPr>
            <p:spPr>
              <a:xfrm>
                <a:off x="51851" y="-28501"/>
                <a:ext cx="2408100" cy="69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-302260" lvl="1" marL="604520" marR="0" rtl="0" algn="ctr">
                  <a:lnSpc>
                    <a:spcPct val="14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800"/>
                  <a:buFont typeface="Arial"/>
                  <a:buChar char="•"/>
                </a:pPr>
                <a:r>
                  <a:rPr b="0" i="0" lang="en-US" sz="2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Data from multiple pressure points requires aggregation and efficient processing</a:t>
                </a:r>
                <a:endParaRPr/>
              </a:p>
              <a:p>
                <a:pPr indent="-302260" lvl="1" marL="604520" marR="0" rtl="0" algn="ctr">
                  <a:lnSpc>
                    <a:spcPct val="14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800"/>
                  <a:buFont typeface="Arial"/>
                  <a:buChar char="•"/>
                </a:pPr>
                <a:r>
                  <a:rPr b="0" i="0" lang="en-US" sz="2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WebSocket communication handles WiFi signals in the prototype, with future complexity in shifting to Bluetooth.</a:t>
                </a:r>
                <a:endParaRPr/>
              </a:p>
            </p:txBody>
          </p:sp>
        </p:grpSp>
        <p:grpSp>
          <p:nvGrpSpPr>
            <p:cNvPr id="167" name="Google Shape;167;p5"/>
            <p:cNvGrpSpPr/>
            <p:nvPr/>
          </p:nvGrpSpPr>
          <p:grpSpPr>
            <a:xfrm>
              <a:off x="432069" y="-481771"/>
              <a:ext cx="6851861" cy="3934752"/>
              <a:chOff x="51254" y="-57150"/>
              <a:chExt cx="812800" cy="466759"/>
            </a:xfrm>
          </p:grpSpPr>
          <p:sp>
            <p:nvSpPr>
              <p:cNvPr id="168" name="Google Shape;168;p5"/>
              <p:cNvSpPr/>
              <p:nvPr/>
            </p:nvSpPr>
            <p:spPr>
              <a:xfrm>
                <a:off x="51254" y="3209"/>
                <a:ext cx="812800" cy="406400"/>
              </a:xfrm>
              <a:custGeom>
                <a:rect b="b" l="l" r="r" t="t"/>
                <a:pathLst>
                  <a:path extrusionOk="0" h="406400" w="812800">
                    <a:moveTo>
                      <a:pt x="609600" y="0"/>
                    </a:moveTo>
                    <a:lnTo>
                      <a:pt x="203200" y="0"/>
                    </a:lnTo>
                    <a:lnTo>
                      <a:pt x="0" y="203200"/>
                    </a:lnTo>
                    <a:lnTo>
                      <a:pt x="203200" y="406400"/>
                    </a:lnTo>
                    <a:lnTo>
                      <a:pt x="609600" y="406400"/>
                    </a:lnTo>
                    <a:lnTo>
                      <a:pt x="812800" y="203200"/>
                    </a:lnTo>
                    <a:lnTo>
                      <a:pt x="609600" y="0"/>
                    </a:lnTo>
                    <a:close/>
                  </a:path>
                </a:pathLst>
              </a:custGeom>
              <a:solidFill>
                <a:srgbClr val="C6B79B"/>
              </a:solidFill>
              <a:ln>
                <a:noFill/>
              </a:ln>
            </p:spPr>
          </p:sp>
          <p:sp>
            <p:nvSpPr>
              <p:cNvPr id="169" name="Google Shape;169;p5"/>
              <p:cNvSpPr txBox="1"/>
              <p:nvPr/>
            </p:nvSpPr>
            <p:spPr>
              <a:xfrm>
                <a:off x="203654" y="-57150"/>
                <a:ext cx="507900" cy="46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4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Internal Complexity</a:t>
                </a:r>
                <a:endParaRPr/>
              </a:p>
            </p:txBody>
          </p:sp>
        </p:grpSp>
        <p:grpSp>
          <p:nvGrpSpPr>
            <p:cNvPr id="170" name="Google Shape;170;p5"/>
            <p:cNvGrpSpPr/>
            <p:nvPr/>
          </p:nvGrpSpPr>
          <p:grpSpPr>
            <a:xfrm>
              <a:off x="7552702" y="4143257"/>
              <a:ext cx="14430926" cy="3735391"/>
              <a:chOff x="0" y="-5644"/>
              <a:chExt cx="2662200" cy="689100"/>
            </a:xfrm>
          </p:grpSpPr>
          <p:sp>
            <p:nvSpPr>
              <p:cNvPr id="171" name="Google Shape;171;p5"/>
              <p:cNvSpPr/>
              <p:nvPr/>
            </p:nvSpPr>
            <p:spPr>
              <a:xfrm>
                <a:off x="0" y="0"/>
                <a:ext cx="2662200" cy="632011"/>
              </a:xfrm>
              <a:custGeom>
                <a:rect b="b" l="l" r="r" t="t"/>
                <a:pathLst>
                  <a:path extrusionOk="0" h="632011" w="2662200">
                    <a:moveTo>
                      <a:pt x="0" y="0"/>
                    </a:moveTo>
                    <a:lnTo>
                      <a:pt x="2459000" y="0"/>
                    </a:lnTo>
                    <a:lnTo>
                      <a:pt x="2662200" y="316006"/>
                    </a:lnTo>
                    <a:lnTo>
                      <a:pt x="2459000" y="632011"/>
                    </a:lnTo>
                    <a:lnTo>
                      <a:pt x="0" y="632011"/>
                    </a:lnTo>
                    <a:lnTo>
                      <a:pt x="203200" y="3160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591F"/>
              </a:solidFill>
              <a:ln>
                <a:noFill/>
              </a:ln>
            </p:spPr>
          </p:sp>
          <p:sp>
            <p:nvSpPr>
              <p:cNvPr id="172" name="Google Shape;172;p5"/>
              <p:cNvSpPr txBox="1"/>
              <p:nvPr/>
            </p:nvSpPr>
            <p:spPr>
              <a:xfrm>
                <a:off x="51851" y="-5644"/>
                <a:ext cx="2408100" cy="68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-302260" lvl="1" marL="604520" marR="0" rtl="0" algn="ctr">
                  <a:lnSpc>
                    <a:spcPct val="14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800"/>
                  <a:buFont typeface="Arial"/>
                  <a:buChar char="•"/>
                </a:pPr>
                <a:r>
                  <a:rPr b="0" i="0" lang="en-US" sz="2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Designing a user-friendly app interface that provides essential feedback without overwhelming the user</a:t>
                </a:r>
                <a:endParaRPr/>
              </a:p>
              <a:p>
                <a:pPr indent="-302260" lvl="1" marL="604520" marR="0" rtl="0" algn="ctr">
                  <a:lnSpc>
                    <a:spcPct val="14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800"/>
                  <a:buFont typeface="Arial"/>
                  <a:buChar char="•"/>
                </a:pPr>
                <a:r>
                  <a:rPr b="0" i="0" lang="en-US" sz="2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Ensuring the durability and comfort in the mat design for </a:t>
                </a:r>
                <a:r>
                  <a:rPr b="0" i="0" lang="en-US" sz="2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real</a:t>
                </a:r>
                <a:r>
                  <a:rPr b="0" i="0" lang="en-US" sz="2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-world usage.</a:t>
                </a:r>
                <a:endParaRPr/>
              </a:p>
            </p:txBody>
          </p:sp>
        </p:grpSp>
        <p:grpSp>
          <p:nvGrpSpPr>
            <p:cNvPr id="173" name="Google Shape;173;p5"/>
            <p:cNvGrpSpPr/>
            <p:nvPr/>
          </p:nvGrpSpPr>
          <p:grpSpPr>
            <a:xfrm>
              <a:off x="432069" y="3692512"/>
              <a:ext cx="6851861" cy="3907280"/>
              <a:chOff x="51254" y="-57099"/>
              <a:chExt cx="812800" cy="463500"/>
            </a:xfrm>
          </p:grpSpPr>
          <p:sp>
            <p:nvSpPr>
              <p:cNvPr id="174" name="Google Shape;174;p5"/>
              <p:cNvSpPr/>
              <p:nvPr/>
            </p:nvSpPr>
            <p:spPr>
              <a:xfrm>
                <a:off x="51254" y="0"/>
                <a:ext cx="812800" cy="406400"/>
              </a:xfrm>
              <a:custGeom>
                <a:rect b="b" l="l" r="r" t="t"/>
                <a:pathLst>
                  <a:path extrusionOk="0" h="406400" w="812800">
                    <a:moveTo>
                      <a:pt x="609600" y="0"/>
                    </a:moveTo>
                    <a:lnTo>
                      <a:pt x="203200" y="0"/>
                    </a:lnTo>
                    <a:lnTo>
                      <a:pt x="0" y="203200"/>
                    </a:lnTo>
                    <a:lnTo>
                      <a:pt x="203200" y="406400"/>
                    </a:lnTo>
                    <a:lnTo>
                      <a:pt x="609600" y="406400"/>
                    </a:lnTo>
                    <a:lnTo>
                      <a:pt x="812800" y="203200"/>
                    </a:lnTo>
                    <a:lnTo>
                      <a:pt x="609600" y="0"/>
                    </a:lnTo>
                    <a:close/>
                  </a:path>
                </a:pathLst>
              </a:custGeom>
              <a:solidFill>
                <a:srgbClr val="FFCF60"/>
              </a:solidFill>
              <a:ln>
                <a:noFill/>
              </a:ln>
            </p:spPr>
          </p:sp>
          <p:sp>
            <p:nvSpPr>
              <p:cNvPr id="175" name="Google Shape;175;p5"/>
              <p:cNvSpPr txBox="1"/>
              <p:nvPr/>
            </p:nvSpPr>
            <p:spPr>
              <a:xfrm>
                <a:off x="203654" y="-57099"/>
                <a:ext cx="507900" cy="46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4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External Complexity</a:t>
                </a:r>
                <a:endParaRPr/>
              </a:p>
            </p:txBody>
          </p:sp>
        </p:grpSp>
      </p:grpSp>
      <p:sp>
        <p:nvSpPr>
          <p:cNvPr id="176" name="Google Shape;176;p5"/>
          <p:cNvSpPr txBox="1"/>
          <p:nvPr/>
        </p:nvSpPr>
        <p:spPr>
          <a:xfrm>
            <a:off x="1352754" y="466187"/>
            <a:ext cx="15582600" cy="25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Artifact - Technical Complexity Analysis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"/>
          <p:cNvSpPr/>
          <p:nvPr/>
        </p:nvSpPr>
        <p:spPr>
          <a:xfrm>
            <a:off x="1028700" y="3393647"/>
            <a:ext cx="3515211" cy="5840984"/>
          </a:xfrm>
          <a:custGeom>
            <a:rect b="b" l="l" r="r" t="t"/>
            <a:pathLst>
              <a:path extrusionOk="0" h="5840984" w="3515211">
                <a:moveTo>
                  <a:pt x="0" y="0"/>
                </a:moveTo>
                <a:lnTo>
                  <a:pt x="3515211" y="0"/>
                </a:lnTo>
                <a:lnTo>
                  <a:pt x="3515211" y="5840985"/>
                </a:lnTo>
                <a:lnTo>
                  <a:pt x="0" y="584098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82" name="Google Shape;182;p6"/>
          <p:cNvGrpSpPr/>
          <p:nvPr/>
        </p:nvGrpSpPr>
        <p:grpSpPr>
          <a:xfrm>
            <a:off x="6486927" y="3417352"/>
            <a:ext cx="10772587" cy="6057790"/>
            <a:chOff x="-63190" y="-85843"/>
            <a:chExt cx="2837225" cy="1595468"/>
          </a:xfrm>
        </p:grpSpPr>
        <p:sp>
          <p:nvSpPr>
            <p:cNvPr id="183" name="Google Shape;183;p6"/>
            <p:cNvSpPr/>
            <p:nvPr/>
          </p:nvSpPr>
          <p:spPr>
            <a:xfrm>
              <a:off x="-63190" y="-85843"/>
              <a:ext cx="2836394" cy="1539665"/>
            </a:xfrm>
            <a:custGeom>
              <a:rect b="b" l="l" r="r" t="t"/>
              <a:pathLst>
                <a:path extrusionOk="0" h="1452514" w="2773979">
                  <a:moveTo>
                    <a:pt x="37488" y="0"/>
                  </a:moveTo>
                  <a:lnTo>
                    <a:pt x="2736491" y="0"/>
                  </a:lnTo>
                  <a:cubicBezTo>
                    <a:pt x="2746433" y="0"/>
                    <a:pt x="2755969" y="3950"/>
                    <a:pt x="2762999" y="10980"/>
                  </a:cubicBezTo>
                  <a:cubicBezTo>
                    <a:pt x="2770029" y="18010"/>
                    <a:pt x="2773979" y="27545"/>
                    <a:pt x="2773979" y="37488"/>
                  </a:cubicBezTo>
                  <a:lnTo>
                    <a:pt x="2773979" y="1415026"/>
                  </a:lnTo>
                  <a:cubicBezTo>
                    <a:pt x="2773979" y="1424968"/>
                    <a:pt x="2770029" y="1434503"/>
                    <a:pt x="2762999" y="1441534"/>
                  </a:cubicBezTo>
                  <a:cubicBezTo>
                    <a:pt x="2755969" y="1448564"/>
                    <a:pt x="2746433" y="1452514"/>
                    <a:pt x="2736491" y="1452514"/>
                  </a:cubicBezTo>
                  <a:lnTo>
                    <a:pt x="37488" y="1452514"/>
                  </a:lnTo>
                  <a:cubicBezTo>
                    <a:pt x="27545" y="1452514"/>
                    <a:pt x="18010" y="1448564"/>
                    <a:pt x="10980" y="1441534"/>
                  </a:cubicBezTo>
                  <a:cubicBezTo>
                    <a:pt x="3950" y="1434503"/>
                    <a:pt x="0" y="1424968"/>
                    <a:pt x="0" y="1415026"/>
                  </a:cubicBezTo>
                  <a:lnTo>
                    <a:pt x="0" y="37488"/>
                  </a:lnTo>
                  <a:cubicBezTo>
                    <a:pt x="0" y="27545"/>
                    <a:pt x="3950" y="18010"/>
                    <a:pt x="10980" y="10980"/>
                  </a:cubicBezTo>
                  <a:cubicBezTo>
                    <a:pt x="18010" y="3950"/>
                    <a:pt x="27545" y="0"/>
                    <a:pt x="37488" y="0"/>
                  </a:cubicBezTo>
                  <a:close/>
                </a:path>
              </a:pathLst>
            </a:custGeom>
            <a:solidFill>
              <a:srgbClr val="FEDD99"/>
            </a:solidFill>
            <a:ln cap="rnd" cmpd="sng" w="38100">
              <a:solidFill>
                <a:srgbClr val="00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6"/>
            <p:cNvSpPr txBox="1"/>
            <p:nvPr/>
          </p:nvSpPr>
          <p:spPr>
            <a:xfrm>
              <a:off x="11035" y="37224"/>
              <a:ext cx="2763000" cy="147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Current Solution: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App interface and pressure sensor design are tailored to meet the needs of adaptive sports athletes and other users at risk for pressure sores.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Potential Improvement: 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Adding personalized alert settings to enhance usability for different activity levels.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5" name="Google Shape;185;p6"/>
          <p:cNvSpPr txBox="1"/>
          <p:nvPr/>
        </p:nvSpPr>
        <p:spPr>
          <a:xfrm>
            <a:off x="332970" y="613801"/>
            <a:ext cx="17622060" cy="1285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Reflection on Design Suitability</a:t>
            </a:r>
            <a:endParaRPr/>
          </a:p>
        </p:txBody>
      </p:sp>
      <p:sp>
        <p:nvSpPr>
          <p:cNvPr id="186" name="Google Shape;186;p6"/>
          <p:cNvSpPr txBox="1"/>
          <p:nvPr/>
        </p:nvSpPr>
        <p:spPr>
          <a:xfrm>
            <a:off x="8960970" y="2330309"/>
            <a:ext cx="6007061" cy="887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Human Suitability: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oogle Shape;191;p7"/>
          <p:cNvGrpSpPr/>
          <p:nvPr/>
        </p:nvGrpSpPr>
        <p:grpSpPr>
          <a:xfrm>
            <a:off x="6174156" y="3298397"/>
            <a:ext cx="11561226" cy="6825591"/>
            <a:chOff x="-296907" y="-231110"/>
            <a:chExt cx="3044912" cy="1797675"/>
          </a:xfrm>
        </p:grpSpPr>
        <p:sp>
          <p:nvSpPr>
            <p:cNvPr id="192" name="Google Shape;192;p7"/>
            <p:cNvSpPr/>
            <p:nvPr/>
          </p:nvSpPr>
          <p:spPr>
            <a:xfrm>
              <a:off x="-296907" y="-231110"/>
              <a:ext cx="3044912" cy="1742183"/>
            </a:xfrm>
            <a:custGeom>
              <a:rect b="b" l="l" r="r" t="t"/>
              <a:pathLst>
                <a:path extrusionOk="0" h="1742183" w="3044912">
                  <a:moveTo>
                    <a:pt x="34152" y="0"/>
                  </a:moveTo>
                  <a:lnTo>
                    <a:pt x="3010760" y="0"/>
                  </a:lnTo>
                  <a:cubicBezTo>
                    <a:pt x="3019818" y="0"/>
                    <a:pt x="3028504" y="3598"/>
                    <a:pt x="3034909" y="10003"/>
                  </a:cubicBezTo>
                  <a:cubicBezTo>
                    <a:pt x="3041314" y="16408"/>
                    <a:pt x="3044912" y="25094"/>
                    <a:pt x="3044912" y="34152"/>
                  </a:cubicBezTo>
                  <a:lnTo>
                    <a:pt x="3044912" y="1708031"/>
                  </a:lnTo>
                  <a:cubicBezTo>
                    <a:pt x="3044912" y="1726893"/>
                    <a:pt x="3029622" y="1742183"/>
                    <a:pt x="3010760" y="1742183"/>
                  </a:cubicBezTo>
                  <a:lnTo>
                    <a:pt x="34152" y="1742183"/>
                  </a:lnTo>
                  <a:cubicBezTo>
                    <a:pt x="25094" y="1742183"/>
                    <a:pt x="16408" y="1738585"/>
                    <a:pt x="10003" y="1732180"/>
                  </a:cubicBezTo>
                  <a:cubicBezTo>
                    <a:pt x="3598" y="1725775"/>
                    <a:pt x="0" y="1717089"/>
                    <a:pt x="0" y="1708031"/>
                  </a:cubicBezTo>
                  <a:lnTo>
                    <a:pt x="0" y="34152"/>
                  </a:lnTo>
                  <a:cubicBezTo>
                    <a:pt x="0" y="25094"/>
                    <a:pt x="3598" y="16408"/>
                    <a:pt x="10003" y="10003"/>
                  </a:cubicBezTo>
                  <a:cubicBezTo>
                    <a:pt x="16408" y="3598"/>
                    <a:pt x="25094" y="0"/>
                    <a:pt x="34152" y="0"/>
                  </a:cubicBezTo>
                  <a:close/>
                </a:path>
              </a:pathLst>
            </a:custGeom>
            <a:solidFill>
              <a:srgbClr val="E9F8FF"/>
            </a:solidFill>
            <a:ln cap="rnd" cmpd="sng" w="38100">
              <a:solidFill>
                <a:srgbClr val="00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7"/>
            <p:cNvSpPr txBox="1"/>
            <p:nvPr/>
          </p:nvSpPr>
          <p:spPr>
            <a:xfrm>
              <a:off x="-173199" y="-129335"/>
              <a:ext cx="2859600" cy="169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Improvement Over Existing Solutions: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More affordable than current clinical pressure-sensing solutions, accessible for everyday users.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Drawbacks: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Prototype limitations with WiFi range and energy efficiency.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Mitigation: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Bluetooth integration in the final product to increase portability and reduce power consumption.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4" name="Google Shape;194;p7"/>
          <p:cNvSpPr/>
          <p:nvPr/>
        </p:nvSpPr>
        <p:spPr>
          <a:xfrm>
            <a:off x="332970" y="4207160"/>
            <a:ext cx="5391019" cy="4587267"/>
          </a:xfrm>
          <a:custGeom>
            <a:rect b="b" l="l" r="r" t="t"/>
            <a:pathLst>
              <a:path extrusionOk="0" h="4587267" w="5391019">
                <a:moveTo>
                  <a:pt x="0" y="0"/>
                </a:moveTo>
                <a:lnTo>
                  <a:pt x="5391020" y="0"/>
                </a:lnTo>
                <a:lnTo>
                  <a:pt x="5391020" y="4587267"/>
                </a:lnTo>
                <a:lnTo>
                  <a:pt x="0" y="45872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7"/>
          <p:cNvSpPr txBox="1"/>
          <p:nvPr/>
        </p:nvSpPr>
        <p:spPr>
          <a:xfrm>
            <a:off x="332970" y="613801"/>
            <a:ext cx="17622060" cy="1285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Reflection on Design Suitability</a:t>
            </a:r>
            <a:endParaRPr/>
          </a:p>
        </p:txBody>
      </p:sp>
      <p:sp>
        <p:nvSpPr>
          <p:cNvPr id="196" name="Google Shape;196;p7"/>
          <p:cNvSpPr txBox="1"/>
          <p:nvPr/>
        </p:nvSpPr>
        <p:spPr>
          <a:xfrm>
            <a:off x="8408639" y="2155489"/>
            <a:ext cx="6857286" cy="887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Economic Suitability: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oogle Shape;201;p8"/>
          <p:cNvGrpSpPr/>
          <p:nvPr/>
        </p:nvGrpSpPr>
        <p:grpSpPr>
          <a:xfrm>
            <a:off x="6056706" y="3393647"/>
            <a:ext cx="11561484" cy="6144786"/>
            <a:chOff x="0" y="0"/>
            <a:chExt cx="3045000" cy="1618380"/>
          </a:xfrm>
        </p:grpSpPr>
        <p:sp>
          <p:nvSpPr>
            <p:cNvPr id="202" name="Google Shape;202;p8"/>
            <p:cNvSpPr/>
            <p:nvPr/>
          </p:nvSpPr>
          <p:spPr>
            <a:xfrm>
              <a:off x="0" y="0"/>
              <a:ext cx="3044912" cy="1544600"/>
            </a:xfrm>
            <a:custGeom>
              <a:rect b="b" l="l" r="r" t="t"/>
              <a:pathLst>
                <a:path extrusionOk="0" h="1544600" w="3044912">
                  <a:moveTo>
                    <a:pt x="34152" y="0"/>
                  </a:moveTo>
                  <a:lnTo>
                    <a:pt x="3010760" y="0"/>
                  </a:lnTo>
                  <a:cubicBezTo>
                    <a:pt x="3019818" y="0"/>
                    <a:pt x="3028504" y="3598"/>
                    <a:pt x="3034909" y="10003"/>
                  </a:cubicBezTo>
                  <a:cubicBezTo>
                    <a:pt x="3041314" y="16408"/>
                    <a:pt x="3044912" y="25094"/>
                    <a:pt x="3044912" y="34152"/>
                  </a:cubicBezTo>
                  <a:lnTo>
                    <a:pt x="3044912" y="1510448"/>
                  </a:lnTo>
                  <a:cubicBezTo>
                    <a:pt x="3044912" y="1529309"/>
                    <a:pt x="3029622" y="1544600"/>
                    <a:pt x="3010760" y="1544600"/>
                  </a:cubicBezTo>
                  <a:lnTo>
                    <a:pt x="34152" y="1544600"/>
                  </a:lnTo>
                  <a:cubicBezTo>
                    <a:pt x="25094" y="1544600"/>
                    <a:pt x="16408" y="1541002"/>
                    <a:pt x="10003" y="1534597"/>
                  </a:cubicBezTo>
                  <a:cubicBezTo>
                    <a:pt x="3598" y="1528192"/>
                    <a:pt x="0" y="1519506"/>
                    <a:pt x="0" y="1510448"/>
                  </a:cubicBezTo>
                  <a:lnTo>
                    <a:pt x="0" y="34152"/>
                  </a:lnTo>
                  <a:cubicBezTo>
                    <a:pt x="0" y="25094"/>
                    <a:pt x="3598" y="16408"/>
                    <a:pt x="10003" y="10003"/>
                  </a:cubicBezTo>
                  <a:cubicBezTo>
                    <a:pt x="16408" y="3598"/>
                    <a:pt x="25094" y="0"/>
                    <a:pt x="34152" y="0"/>
                  </a:cubicBezTo>
                  <a:close/>
                </a:path>
              </a:pathLst>
            </a:custGeom>
            <a:solidFill>
              <a:srgbClr val="F4F0D2"/>
            </a:solidFill>
            <a:ln cap="rnd" cmpd="sng" w="38100">
              <a:solidFill>
                <a:srgbClr val="00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8"/>
            <p:cNvSpPr txBox="1"/>
            <p:nvPr/>
          </p:nvSpPr>
          <p:spPr>
            <a:xfrm>
              <a:off x="0" y="16680"/>
              <a:ext cx="3045000" cy="160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Complexity Justification: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Integration of pressure sensors, microcontrollers, and WebSocket communication for WiFi is technically challenging but effectively meets real-time monitoring needs.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Expertise Showcase: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Demonstrates skills in embedded systems, network communication and user-centered design, with plans for Bluetooth integration</a:t>
              </a:r>
              <a:endParaRPr/>
            </a:p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4" name="Google Shape;204;p8"/>
          <p:cNvSpPr/>
          <p:nvPr/>
        </p:nvSpPr>
        <p:spPr>
          <a:xfrm>
            <a:off x="574049" y="4280704"/>
            <a:ext cx="4466721" cy="4434235"/>
          </a:xfrm>
          <a:custGeom>
            <a:rect b="b" l="l" r="r" t="t"/>
            <a:pathLst>
              <a:path extrusionOk="0" h="4434235" w="4466721">
                <a:moveTo>
                  <a:pt x="0" y="0"/>
                </a:moveTo>
                <a:lnTo>
                  <a:pt x="4466720" y="0"/>
                </a:lnTo>
                <a:lnTo>
                  <a:pt x="4466720" y="4434235"/>
                </a:lnTo>
                <a:lnTo>
                  <a:pt x="0" y="44342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5" name="Google Shape;205;p8"/>
          <p:cNvSpPr txBox="1"/>
          <p:nvPr/>
        </p:nvSpPr>
        <p:spPr>
          <a:xfrm>
            <a:off x="332970" y="613801"/>
            <a:ext cx="17622060" cy="1285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Reflection on Design Suitability</a:t>
            </a:r>
            <a:endParaRPr/>
          </a:p>
        </p:txBody>
      </p:sp>
      <p:sp>
        <p:nvSpPr>
          <p:cNvPr id="206" name="Google Shape;206;p8"/>
          <p:cNvSpPr txBox="1"/>
          <p:nvPr/>
        </p:nvSpPr>
        <p:spPr>
          <a:xfrm>
            <a:off x="8445548" y="2155489"/>
            <a:ext cx="6783467" cy="8870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Technical Suitability: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0730F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"/>
          <p:cNvSpPr/>
          <p:nvPr/>
        </p:nvSpPr>
        <p:spPr>
          <a:xfrm>
            <a:off x="-466291" y="728662"/>
            <a:ext cx="18122800" cy="9558338"/>
          </a:xfrm>
          <a:custGeom>
            <a:rect b="b" l="l" r="r" t="t"/>
            <a:pathLst>
              <a:path extrusionOk="0" h="9558338" w="18122800">
                <a:moveTo>
                  <a:pt x="0" y="0"/>
                </a:moveTo>
                <a:lnTo>
                  <a:pt x="18122800" y="0"/>
                </a:lnTo>
                <a:lnTo>
                  <a:pt x="18122800" y="9558338"/>
                </a:lnTo>
                <a:lnTo>
                  <a:pt x="0" y="95583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2" name="Google Shape;212;p9"/>
          <p:cNvSpPr txBox="1"/>
          <p:nvPr/>
        </p:nvSpPr>
        <p:spPr>
          <a:xfrm>
            <a:off x="662457" y="385762"/>
            <a:ext cx="16963086" cy="1285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Conclusion &amp; Next Steps</a:t>
            </a:r>
            <a:endParaRPr/>
          </a:p>
        </p:txBody>
      </p:sp>
      <p:sp>
        <p:nvSpPr>
          <p:cNvPr id="213" name="Google Shape;213;p9"/>
          <p:cNvSpPr txBox="1"/>
          <p:nvPr/>
        </p:nvSpPr>
        <p:spPr>
          <a:xfrm>
            <a:off x="1670577" y="2893075"/>
            <a:ext cx="14946847" cy="6365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7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 Takeaway: 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7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Our design combines affordability, usability, and technical sophistication, with WiFi in the prototype and Bluetooth planned for the end product.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75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7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Upcoming Milestones:</a:t>
            </a:r>
            <a:endParaRPr/>
          </a:p>
          <a:p>
            <a:pPr indent="-353599" lvl="1" marL="707198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75"/>
              <a:buFont typeface="Arial"/>
              <a:buChar char="•"/>
            </a:pPr>
            <a:r>
              <a:rPr b="0" i="0" lang="en-US" sz="327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Finalize an array prototype to develop it into pressure sensor mat form.</a:t>
            </a:r>
            <a:endParaRPr/>
          </a:p>
          <a:p>
            <a:pPr indent="-353599" lvl="1" marL="707198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75"/>
              <a:buFont typeface="Arial"/>
              <a:buChar char="•"/>
            </a:pPr>
            <a:r>
              <a:rPr b="0" i="0" lang="en-US" sz="327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 on the main dashboard of the application for the real-time data transfer from the pressure sensor.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75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75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